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9"/>
  </p:notesMasterIdLst>
  <p:sldIdLst>
    <p:sldId id="358" r:id="rId2"/>
    <p:sldId id="376" r:id="rId3"/>
    <p:sldId id="377" r:id="rId4"/>
    <p:sldId id="378" r:id="rId5"/>
    <p:sldId id="379" r:id="rId6"/>
    <p:sldId id="380" r:id="rId7"/>
    <p:sldId id="381" r:id="rId8"/>
    <p:sldId id="383" r:id="rId9"/>
    <p:sldId id="385" r:id="rId10"/>
    <p:sldId id="386" r:id="rId11"/>
    <p:sldId id="388" r:id="rId12"/>
    <p:sldId id="389" r:id="rId13"/>
    <p:sldId id="390" r:id="rId14"/>
    <p:sldId id="391" r:id="rId15"/>
    <p:sldId id="392" r:id="rId16"/>
    <p:sldId id="387" r:id="rId17"/>
    <p:sldId id="326"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4" autoAdjust="0"/>
    <p:restoredTop sz="94660"/>
  </p:normalViewPr>
  <p:slideViewPr>
    <p:cSldViewPr snapToGrid="0">
      <p:cViewPr varScale="1">
        <p:scale>
          <a:sx n="113" d="100"/>
          <a:sy n="113" d="100"/>
        </p:scale>
        <p:origin x="510"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B641A7-CB91-4ED3-816A-70E90110DD91}" type="datetimeFigureOut">
              <a:rPr lang="en-US" smtClean="0"/>
              <a:pPr/>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CC985-A42A-4542-9693-57CE87A9CA51}" type="slidenum">
              <a:rPr lang="en-US" smtClean="0"/>
              <a:pPr/>
              <a:t>‹#›</a:t>
            </a:fld>
            <a:endParaRPr lang="en-US"/>
          </a:p>
        </p:txBody>
      </p:sp>
    </p:spTree>
    <p:extLst>
      <p:ext uri="{BB962C8B-B14F-4D97-AF65-F5344CB8AC3E}">
        <p14:creationId xmlns:p14="http://schemas.microsoft.com/office/powerpoint/2010/main" val="100202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5/29/2024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4CB27-8239-4545-8E89-1C2718E32895}"/>
              </a:ext>
            </a:extLst>
          </p:cNvPr>
          <p:cNvSpPr>
            <a:spLocks noGrp="1"/>
          </p:cNvSpPr>
          <p:nvPr>
            <p:ph type="title"/>
          </p:nvPr>
        </p:nvSpPr>
        <p:spPr>
          <a:xfrm>
            <a:off x="1234442" y="889000"/>
            <a:ext cx="9814558" cy="4538133"/>
          </a:xfrm>
        </p:spPr>
        <p:txBody>
          <a:bodyPr>
            <a:normAutofit/>
          </a:bodyPr>
          <a:lstStyle/>
          <a:p>
            <a:r>
              <a:rPr lang="ru-RU" dirty="0"/>
              <a:t>НАЈЧЕШЋИ МЕДИЦИНСКИ ПОЈМОВИ У КОНТЕКСТУ ГОВОРНОГ ЈЕЗИКА -</a:t>
            </a:r>
            <a:br>
              <a:rPr lang="ru-RU" dirty="0"/>
            </a:br>
            <a:r>
              <a:rPr lang="ru-RU" dirty="0"/>
              <a:t>ИСТИНА И ЛАЖ</a:t>
            </a:r>
            <a:endParaRPr lang="en-US" dirty="0"/>
          </a:p>
        </p:txBody>
      </p:sp>
    </p:spTree>
    <p:extLst>
      <p:ext uri="{BB962C8B-B14F-4D97-AF65-F5344CB8AC3E}">
        <p14:creationId xmlns:p14="http://schemas.microsoft.com/office/powerpoint/2010/main" val="375372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206020-9710-41A3-B618-09C5A14C6390}"/>
              </a:ext>
            </a:extLst>
          </p:cNvPr>
          <p:cNvSpPr>
            <a:spLocks noGrp="1"/>
          </p:cNvSpPr>
          <p:nvPr>
            <p:ph idx="1"/>
          </p:nvPr>
        </p:nvSpPr>
        <p:spPr/>
        <p:txBody>
          <a:bodyPr>
            <a:normAutofit fontScale="77500" lnSpcReduction="20000"/>
          </a:bodyPr>
          <a:lstStyle/>
          <a:p>
            <a:r>
              <a:rPr lang="ru-RU" dirty="0"/>
              <a:t>Учестало бријање и шишање не поспешује расту гушће длаке, само су крајеви које одсечемо истањени, па нова длака делује пуније. </a:t>
            </a:r>
          </a:p>
          <a:p>
            <a:r>
              <a:rPr lang="ru-RU" dirty="0"/>
              <a:t>Ухолаже или како би у чачанском крају рекли буба-кице, немају порив да улазе намерно људима у уши са жељом да се ту настане. </a:t>
            </a:r>
          </a:p>
          <a:p>
            <a:r>
              <a:rPr lang="ru-RU" dirty="0"/>
              <a:t>У Бермудском троуглу се не дешава више бродолома него на другим морским рутама. </a:t>
            </a:r>
          </a:p>
          <a:p>
            <a:r>
              <a:rPr lang="ru-RU" dirty="0"/>
              <a:t>У живом песку није могуће потпуно потонути, само евентуални долазак плиме може довести до дављења. У живом песку се тоне углавном у цртаним филмовима. </a:t>
            </a:r>
          </a:p>
          <a:p>
            <a:r>
              <a:rPr lang="ru-RU" dirty="0"/>
              <a:t>Ескимска племена немају у свом језику две стотине различитих речи за снег, већ свега петнестак. </a:t>
            </a:r>
          </a:p>
          <a:p>
            <a:r>
              <a:rPr lang="ru-RU" dirty="0"/>
              <a:t>Мишеви не воле посебно сир, напротив. Једу га само ако баш нема нечег бољег за њих.</a:t>
            </a:r>
          </a:p>
          <a:p>
            <a:endParaRPr lang="en-US" dirty="0"/>
          </a:p>
        </p:txBody>
      </p:sp>
    </p:spTree>
    <p:extLst>
      <p:ext uri="{BB962C8B-B14F-4D97-AF65-F5344CB8AC3E}">
        <p14:creationId xmlns:p14="http://schemas.microsoft.com/office/powerpoint/2010/main" val="5032912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0C022C-255C-49E9-A85A-CE56D28B2E33}"/>
              </a:ext>
            </a:extLst>
          </p:cNvPr>
          <p:cNvSpPr>
            <a:spLocks noGrp="1"/>
          </p:cNvSpPr>
          <p:nvPr>
            <p:ph idx="1"/>
          </p:nvPr>
        </p:nvSpPr>
        <p:spPr/>
        <p:txBody>
          <a:bodyPr>
            <a:normAutofit fontScale="92500" lnSpcReduction="10000"/>
          </a:bodyPr>
          <a:lstStyle/>
          <a:p>
            <a:r>
              <a:rPr lang="ru-RU" dirty="0"/>
              <a:t>У народу се често каже кад неком није добро: Узми ракију и биће ти боље. Иако се зна да то није истина, то није једина заблуда која је преживела. </a:t>
            </a:r>
          </a:p>
          <a:p>
            <a:r>
              <a:rPr lang="ru-RU" dirty="0"/>
              <a:t>Упркос томе што се медицина развија и модернизује, неке предрасуде о традиционалном лечењу су остале.</a:t>
            </a:r>
          </a:p>
          <a:p>
            <a:r>
              <a:rPr lang="ru-RU" dirty="0"/>
              <a:t>Чаша црвеног вина дневно и чека нас дужи живот - то је уврежено мишљење већ деценијама, али једно истраживање у Канади говори нешто друго. Иако у себи садржи једињење које смањује ризик од канцера и срчаних обољења управо, црвено вино омета ефекте редовног вежбања, а сви знамо да физичка активност благотворно делује на наш организам.</a:t>
            </a:r>
          </a:p>
          <a:p>
            <a:endParaRPr lang="en-US" dirty="0"/>
          </a:p>
        </p:txBody>
      </p:sp>
    </p:spTree>
    <p:extLst>
      <p:ext uri="{BB962C8B-B14F-4D97-AF65-F5344CB8AC3E}">
        <p14:creationId xmlns:p14="http://schemas.microsoft.com/office/powerpoint/2010/main" val="1143731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AC16D5-4D8E-4FDE-8617-752C143289A0}"/>
              </a:ext>
            </a:extLst>
          </p:cNvPr>
          <p:cNvSpPr>
            <a:spLocks noGrp="1"/>
          </p:cNvSpPr>
          <p:nvPr>
            <p:ph idx="1"/>
          </p:nvPr>
        </p:nvSpPr>
        <p:spPr/>
        <p:txBody>
          <a:bodyPr/>
          <a:lstStyle/>
          <a:p>
            <a:r>
              <a:rPr lang="ru-RU" dirty="0"/>
              <a:t>Дуго се мислило да су засићене масне киселине лоше.</a:t>
            </a:r>
          </a:p>
          <a:p>
            <a:r>
              <a:rPr lang="ru-RU" dirty="0"/>
              <a:t>Некада смо мислили да су оне погубне и штетне по здравље, наука је показала да су неопходне. </a:t>
            </a:r>
          </a:p>
          <a:p>
            <a:r>
              <a:rPr lang="ru-RU" dirty="0"/>
              <a:t>Оне утичу на правилан раст и развој, превенцију холестерола и осталих незаразних болести. Оне се налазе у маслиновом уљу, довољно је појести пет до шест маслина, налазе се у путеру, свињској масти.</a:t>
            </a:r>
          </a:p>
          <a:p>
            <a:endParaRPr lang="en-US" dirty="0"/>
          </a:p>
        </p:txBody>
      </p:sp>
    </p:spTree>
    <p:extLst>
      <p:ext uri="{BB962C8B-B14F-4D97-AF65-F5344CB8AC3E}">
        <p14:creationId xmlns:p14="http://schemas.microsoft.com/office/powerpoint/2010/main" val="4026114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96D81B4-1AD1-4B69-B0A2-3F016E365672}"/>
              </a:ext>
            </a:extLst>
          </p:cNvPr>
          <p:cNvSpPr>
            <a:spLocks noGrp="1"/>
          </p:cNvSpPr>
          <p:nvPr>
            <p:ph idx="1"/>
          </p:nvPr>
        </p:nvSpPr>
        <p:spPr/>
        <p:txBody>
          <a:bodyPr>
            <a:normAutofit/>
          </a:bodyPr>
          <a:lstStyle/>
          <a:p>
            <a:r>
              <a:rPr lang="ru-RU" dirty="0"/>
              <a:t>Ако је веровати старој енглеској пословици – једна јабука дневно, чува ваше здравље. Међутим, ова тврдња је само донекле тачна.</a:t>
            </a:r>
          </a:p>
          <a:p>
            <a:r>
              <a:rPr lang="ru-RU" dirty="0"/>
              <a:t>Раније су лекари саветовали што више вежбања, данас кажу да је физичка активност лек који мора да се дозира.</a:t>
            </a:r>
          </a:p>
          <a:p>
            <a:r>
              <a:rPr lang="ru-RU" dirty="0"/>
              <a:t>Људи који имају превелики обим вежбања је синдром претренираности - осим што је лоше за тело и метаболизам, доводи до хроничног замора и радне способности. Ако је интензитет велики, последице су повреде и акутни и други кардиоваскуларни поремећаји.</a:t>
            </a:r>
            <a:endParaRPr lang="en-US" dirty="0"/>
          </a:p>
        </p:txBody>
      </p:sp>
    </p:spTree>
    <p:extLst>
      <p:ext uri="{BB962C8B-B14F-4D97-AF65-F5344CB8AC3E}">
        <p14:creationId xmlns:p14="http://schemas.microsoft.com/office/powerpoint/2010/main" val="37825906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F68D04-31EC-4CE5-8649-5FEF26C7F9E1}"/>
              </a:ext>
            </a:extLst>
          </p:cNvPr>
          <p:cNvSpPr>
            <a:spLocks noGrp="1"/>
          </p:cNvSpPr>
          <p:nvPr>
            <p:ph idx="1"/>
          </p:nvPr>
        </p:nvSpPr>
        <p:spPr/>
        <p:txBody>
          <a:bodyPr/>
          <a:lstStyle/>
          <a:p>
            <a:r>
              <a:rPr lang="ru-RU" dirty="0"/>
              <a:t>Став да је уклањање младежа опасно, последња истраживања и искуства демантују.</a:t>
            </a:r>
          </a:p>
          <a:p>
            <a:r>
              <a:rPr lang="ru-RU" dirty="0"/>
              <a:t>Та заблуда је присутна у траговима и данас. Многи добијају савете да не треба да дирају, а многи су меланоми који треба што пре да се уклоне. И уколико се рано препозна, биће излечен,</a:t>
            </a:r>
            <a:endParaRPr lang="en-US" dirty="0"/>
          </a:p>
        </p:txBody>
      </p:sp>
    </p:spTree>
    <p:extLst>
      <p:ext uri="{BB962C8B-B14F-4D97-AF65-F5344CB8AC3E}">
        <p14:creationId xmlns:p14="http://schemas.microsoft.com/office/powerpoint/2010/main" val="457581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6C8808-9D44-4592-9F37-B6A92B616958}"/>
              </a:ext>
            </a:extLst>
          </p:cNvPr>
          <p:cNvSpPr>
            <a:spLocks noGrp="1"/>
          </p:cNvSpPr>
          <p:nvPr>
            <p:ph idx="1"/>
          </p:nvPr>
        </p:nvSpPr>
        <p:spPr/>
        <p:txBody>
          <a:bodyPr>
            <a:normAutofit fontScale="85000" lnSpcReduction="10000"/>
          </a:bodyPr>
          <a:lstStyle/>
          <a:p>
            <a:r>
              <a:rPr lang="ru-RU" dirty="0"/>
              <a:t>Многе заблуде доводе се у везу и са такозваним сунчаним витамином.</a:t>
            </a:r>
          </a:p>
          <a:p>
            <a:r>
              <a:rPr lang="ru-RU" dirty="0"/>
              <a:t>Због витамина Д се препоручивало сунчање и биле су и неке кућне лампе коришћене за здрав и препланули тен. Осамдесетих година је препознато да УВ зрачење, осим синтезе витамина Д, доводи до рака коже. Данас се зна да се не треба сунчати да би се синтетисао витамин Д, већ кроз храну и кратко излажење напољу.</a:t>
            </a:r>
          </a:p>
          <a:p>
            <a:r>
              <a:rPr lang="ru-RU" dirty="0"/>
              <a:t>Давно смо превазишли узимање ракије, уместо одласка код зубара или лекара. </a:t>
            </a:r>
          </a:p>
          <a:p>
            <a:r>
              <a:rPr lang="ru-RU" dirty="0"/>
              <a:t>Од праисторије до данас медицина се мењала и развијала, а са њом и савети лекара.</a:t>
            </a:r>
          </a:p>
          <a:p>
            <a:r>
              <a:rPr lang="ru-RU" dirty="0"/>
              <a:t>Тако, исти савети који су раније вредели, данас могу бити бескорисни, а понекад и штетни.</a:t>
            </a:r>
          </a:p>
          <a:p>
            <a:endParaRPr lang="en-US" dirty="0"/>
          </a:p>
        </p:txBody>
      </p:sp>
    </p:spTree>
    <p:extLst>
      <p:ext uri="{BB962C8B-B14F-4D97-AF65-F5344CB8AC3E}">
        <p14:creationId xmlns:p14="http://schemas.microsoft.com/office/powerpoint/2010/main" val="638054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2A9C9C-84B2-4AC6-B239-AC1F43CD14B8}"/>
              </a:ext>
            </a:extLst>
          </p:cNvPr>
          <p:cNvSpPr>
            <a:spLocks noGrp="1"/>
          </p:cNvSpPr>
          <p:nvPr>
            <p:ph idx="1"/>
          </p:nvPr>
        </p:nvSpPr>
        <p:spPr/>
        <p:txBody>
          <a:bodyPr>
            <a:normAutofit fontScale="92500" lnSpcReduction="10000"/>
          </a:bodyPr>
          <a:lstStyle/>
          <a:p>
            <a:pPr algn="just"/>
            <a:r>
              <a:rPr lang="ru-RU" dirty="0"/>
              <a:t>На крају, сасвим је могуће, можда и вероватно, да смо се у овом покушају да понешто допринесемо напуштању неких устаљених а ипак погрешних уверења и да промовишемо помало заборављени принцип по коме је истинито увек боље од лажног, ма како нам је можда та лаж срцу прирасла, и сами нашли у заблуди по неком од питања. </a:t>
            </a:r>
          </a:p>
          <a:p>
            <a:pPr algn="just"/>
            <a:r>
              <a:rPr lang="ru-RU" dirty="0"/>
              <a:t>Надамо се да ћемо у том случају бити опоменти и унапред се радујемо сугестијама и кометарима, па и оним емотивнијим ако их буде.</a:t>
            </a:r>
          </a:p>
          <a:p>
            <a:pPr algn="just"/>
            <a:r>
              <a:rPr lang="ru-RU" dirty="0"/>
              <a:t> Људско знање и његово најоштрије оружје – наука тако и напредују, кроз размишљање, истраживање и исправљање сопствених грешака.</a:t>
            </a:r>
          </a:p>
          <a:p>
            <a:endParaRPr lang="en-US" dirty="0"/>
          </a:p>
        </p:txBody>
      </p:sp>
    </p:spTree>
    <p:extLst>
      <p:ext uri="{BB962C8B-B14F-4D97-AF65-F5344CB8AC3E}">
        <p14:creationId xmlns:p14="http://schemas.microsoft.com/office/powerpoint/2010/main" val="3664243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idx="1"/>
          </p:nvPr>
        </p:nvSpPr>
        <p:spPr>
          <a:xfrm>
            <a:off x="1919288" y="1341438"/>
            <a:ext cx="8229600" cy="4525962"/>
          </a:xfrm>
        </p:spPr>
        <p:txBody>
          <a:bodyPr/>
          <a:lstStyle/>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buFont typeface="Wingdings 3" panose="05040102010807070707" pitchFamily="18" charset="2"/>
              <a:buNone/>
            </a:pPr>
            <a:r>
              <a:rPr lang="sr-Cyrl-RS" dirty="0">
                <a:latin typeface="Times New Roman" panose="02020603050405020304" pitchFamily="18" charset="0"/>
                <a:cs typeface="Times New Roman" panose="02020603050405020304" pitchFamily="18" charset="0"/>
              </a:rPr>
              <a:t>                          </a:t>
            </a:r>
            <a:r>
              <a:rPr lang="sr-Cyrl-RS" dirty="0">
                <a:latin typeface="Calibri" panose="020F0502020204030204" pitchFamily="34" charset="0"/>
                <a:cs typeface="Calibri" panose="020F0502020204030204" pitchFamily="34" charset="0"/>
              </a:rPr>
              <a:t>ХВАЛА НА ПАЖЊИ</a:t>
            </a:r>
            <a:r>
              <a:rPr lang="sr-Latn-RS" dirty="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75077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262E0B-7F68-4807-AB4C-FD0A84B13BE1}"/>
              </a:ext>
            </a:extLst>
          </p:cNvPr>
          <p:cNvSpPr>
            <a:spLocks noGrp="1"/>
          </p:cNvSpPr>
          <p:nvPr>
            <p:ph idx="1"/>
          </p:nvPr>
        </p:nvSpPr>
        <p:spPr/>
        <p:txBody>
          <a:bodyPr/>
          <a:lstStyle/>
          <a:p>
            <a:r>
              <a:rPr lang="ru-RU" dirty="0"/>
              <a:t>Покушај да допринесемо напуштању неких устаљених а погрешних уверења и да промовишемо помало заборављени принцип по коме је истинито увек боље од лажног</a:t>
            </a:r>
            <a:r>
              <a:rPr lang="en-US" dirty="0"/>
              <a:t>.</a:t>
            </a:r>
          </a:p>
        </p:txBody>
      </p:sp>
    </p:spTree>
    <p:extLst>
      <p:ext uri="{BB962C8B-B14F-4D97-AF65-F5344CB8AC3E}">
        <p14:creationId xmlns:p14="http://schemas.microsoft.com/office/powerpoint/2010/main" val="806950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B5D3FF-2B98-4A13-9E66-2C161862D3F7}"/>
              </a:ext>
            </a:extLst>
          </p:cNvPr>
          <p:cNvSpPr>
            <a:spLocks noGrp="1"/>
          </p:cNvSpPr>
          <p:nvPr>
            <p:ph idx="1"/>
          </p:nvPr>
        </p:nvSpPr>
        <p:spPr/>
        <p:txBody>
          <a:bodyPr/>
          <a:lstStyle/>
          <a:p>
            <a:r>
              <a:rPr lang="ru-RU" dirty="0"/>
              <a:t>Људи воле заблуде. Изгледа да је у нашој природи да лако поверујемо у нешто ако нам се довољно пута понови или ако нам из неког разлога прија да то чујемо. </a:t>
            </a:r>
            <a:endParaRPr lang="en-US" dirty="0"/>
          </a:p>
          <a:p>
            <a:r>
              <a:rPr lang="ru-RU" dirty="0"/>
              <a:t>Истина је, наравно, сасвим другачија</a:t>
            </a:r>
            <a:r>
              <a:rPr lang="en-US" dirty="0"/>
              <a:t>.</a:t>
            </a:r>
          </a:p>
        </p:txBody>
      </p:sp>
    </p:spTree>
    <p:extLst>
      <p:ext uri="{BB962C8B-B14F-4D97-AF65-F5344CB8AC3E}">
        <p14:creationId xmlns:p14="http://schemas.microsoft.com/office/powerpoint/2010/main" val="3512900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04AE34-E98A-4192-831B-E31407E43E14}"/>
              </a:ext>
            </a:extLst>
          </p:cNvPr>
          <p:cNvSpPr>
            <a:spLocks noGrp="1"/>
          </p:cNvSpPr>
          <p:nvPr>
            <p:ph idx="1"/>
          </p:nvPr>
        </p:nvSpPr>
        <p:spPr/>
        <p:txBody>
          <a:bodyPr/>
          <a:lstStyle/>
          <a:p>
            <a:r>
              <a:rPr lang="ru-RU" dirty="0"/>
              <a:t>Да би обична неистина постала заблуда, она мора бити широко прихваћена, мора се одомаћити у друштву, иначе ће остати обична, скромна лаж у коју ретко ко верује. </a:t>
            </a:r>
            <a:endParaRPr lang="en-US" dirty="0"/>
          </a:p>
          <a:p>
            <a:r>
              <a:rPr lang="ru-RU" dirty="0"/>
              <a:t>Неопходан међукорак у том процесу је константно, бесрамно, некада и компулзивно понављање те лажи. </a:t>
            </a:r>
            <a:endParaRPr lang="en-US" dirty="0"/>
          </a:p>
        </p:txBody>
      </p:sp>
    </p:spTree>
    <p:extLst>
      <p:ext uri="{BB962C8B-B14F-4D97-AF65-F5344CB8AC3E}">
        <p14:creationId xmlns:p14="http://schemas.microsoft.com/office/powerpoint/2010/main" val="64313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8B11F9-035D-457E-805F-DBC9487FD89C}"/>
              </a:ext>
            </a:extLst>
          </p:cNvPr>
          <p:cNvSpPr>
            <a:spLocks noGrp="1"/>
          </p:cNvSpPr>
          <p:nvPr>
            <p:ph idx="1"/>
          </p:nvPr>
        </p:nvSpPr>
        <p:spPr/>
        <p:txBody>
          <a:bodyPr/>
          <a:lstStyle/>
          <a:p>
            <a:r>
              <a:rPr lang="sr-Cyrl-RS" dirty="0"/>
              <a:t>П</a:t>
            </a:r>
            <a:r>
              <a:rPr lang="ru-RU" dirty="0"/>
              <a:t>римере заблуда са којима живимо наћи ћемо свуда – у историји, политици, науци, религији, па чак и у гастрономији, уметности и ситним свакодневним стварима.</a:t>
            </a:r>
            <a:endParaRPr lang="en-US" dirty="0"/>
          </a:p>
        </p:txBody>
      </p:sp>
    </p:spTree>
    <p:extLst>
      <p:ext uri="{BB962C8B-B14F-4D97-AF65-F5344CB8AC3E}">
        <p14:creationId xmlns:p14="http://schemas.microsoft.com/office/powerpoint/2010/main" val="33644150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480C73-CC5D-4C91-B194-AF79851BEF5B}"/>
              </a:ext>
            </a:extLst>
          </p:cNvPr>
          <p:cNvSpPr>
            <a:spLocks noGrp="1"/>
          </p:cNvSpPr>
          <p:nvPr>
            <p:ph idx="1"/>
          </p:nvPr>
        </p:nvSpPr>
        <p:spPr/>
        <p:txBody>
          <a:bodyPr>
            <a:normAutofit/>
          </a:bodyPr>
          <a:lstStyle/>
          <a:p>
            <a:r>
              <a:rPr lang="ru-RU" dirty="0"/>
              <a:t>Неке заблуде смо, ваљда, већ апсолвирали и искоренили или се барем томе надамо</a:t>
            </a:r>
            <a:r>
              <a:rPr lang="en-US" dirty="0"/>
              <a:t>.</a:t>
            </a:r>
          </a:p>
          <a:p>
            <a:r>
              <a:rPr lang="ru-RU" dirty="0"/>
              <a:t>Добра ствар са заблудама је што за њих постоји једноставан и свима доступан лек – истина, упорно понављана, ако треба све до границе досаде.</a:t>
            </a:r>
            <a:endParaRPr lang="en-US" dirty="0"/>
          </a:p>
        </p:txBody>
      </p:sp>
    </p:spTree>
    <p:extLst>
      <p:ext uri="{BB962C8B-B14F-4D97-AF65-F5344CB8AC3E}">
        <p14:creationId xmlns:p14="http://schemas.microsoft.com/office/powerpoint/2010/main" val="888912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676013-68E1-452D-93FF-31E95C8D3919}"/>
              </a:ext>
            </a:extLst>
          </p:cNvPr>
          <p:cNvSpPr>
            <a:spLocks noGrp="1"/>
          </p:cNvSpPr>
          <p:nvPr>
            <p:ph idx="1"/>
          </p:nvPr>
        </p:nvSpPr>
        <p:spPr/>
        <p:txBody>
          <a:bodyPr>
            <a:normAutofit fontScale="85000" lnSpcReduction="20000"/>
          </a:bodyPr>
          <a:lstStyle/>
          <a:p>
            <a:r>
              <a:rPr lang="ru-RU" dirty="0"/>
              <a:t>прехладу изазива вирус а не промаја, </a:t>
            </a:r>
            <a:endParaRPr lang="en-US" dirty="0"/>
          </a:p>
          <a:p>
            <a:r>
              <a:rPr lang="ru-RU" dirty="0"/>
              <a:t>нојеви не гурају главу у песак, </a:t>
            </a:r>
            <a:endParaRPr lang="en-US" dirty="0"/>
          </a:p>
          <a:p>
            <a:r>
              <a:rPr lang="ru-RU" dirty="0"/>
              <a:t>Марија Антоанета није сиротињи рекла да једе колаче, </a:t>
            </a:r>
            <a:endParaRPr lang="en-US" dirty="0"/>
          </a:p>
          <a:p>
            <a:r>
              <a:rPr lang="ru-RU" dirty="0"/>
              <a:t>вакцине не изазивају масовни аутизам, </a:t>
            </a:r>
            <a:endParaRPr lang="en-US" dirty="0"/>
          </a:p>
          <a:p>
            <a:r>
              <a:rPr lang="ru-RU" dirty="0"/>
              <a:t>краљ Александар на самрти није рекао ништа, </a:t>
            </a:r>
            <a:endParaRPr lang="en-US" dirty="0"/>
          </a:p>
          <a:p>
            <a:r>
              <a:rPr lang="ru-RU" dirty="0"/>
              <a:t>реч теорија у Теорији еволуције не значи да постоји сумња у њену валидност и да није доказана, </a:t>
            </a:r>
            <a:endParaRPr lang="en-US" dirty="0"/>
          </a:p>
          <a:p>
            <a:r>
              <a:rPr lang="ru-RU" dirty="0"/>
              <a:t>слепи мишеви нису слепи, </a:t>
            </a:r>
            <a:endParaRPr lang="en-US" dirty="0"/>
          </a:p>
          <a:p>
            <a:r>
              <a:rPr lang="ru-RU" dirty="0"/>
              <a:t>Ајнштајн није пао на поправном из математике…</a:t>
            </a:r>
            <a:endParaRPr lang="en-US" dirty="0"/>
          </a:p>
        </p:txBody>
      </p:sp>
    </p:spTree>
    <p:extLst>
      <p:ext uri="{BB962C8B-B14F-4D97-AF65-F5344CB8AC3E}">
        <p14:creationId xmlns:p14="http://schemas.microsoft.com/office/powerpoint/2010/main" val="2134412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390EA9-56C9-44B5-A87B-DB9539309D86}"/>
              </a:ext>
            </a:extLst>
          </p:cNvPr>
          <p:cNvSpPr>
            <a:spLocks noGrp="1"/>
          </p:cNvSpPr>
          <p:nvPr>
            <p:ph idx="1"/>
          </p:nvPr>
        </p:nvSpPr>
        <p:spPr/>
        <p:txBody>
          <a:bodyPr>
            <a:normAutofit fontScale="85000" lnSpcReduction="10000"/>
          </a:bodyPr>
          <a:lstStyle/>
          <a:p>
            <a:r>
              <a:rPr lang="ru-RU" dirty="0"/>
              <a:t>Упала мишића после вежбања није узрокована концентрацијом млечне киселине, него микро оштећењима мишићних влакана до којих долази током вежбања. </a:t>
            </a:r>
          </a:p>
          <a:p>
            <a:r>
              <a:rPr lang="ru-RU" dirty="0"/>
              <a:t>Људи не користе само 10% мозга, већ његов пун капацитет, ма како ова чињеница често деловала невероватно. </a:t>
            </a:r>
          </a:p>
          <a:p>
            <a:r>
              <a:rPr lang="ru-RU" dirty="0"/>
              <a:t>Рог носорога се у кинеској медицини не користи као афродизијак, већ као лек за грозницу и конвулзије. </a:t>
            </a:r>
          </a:p>
          <a:p>
            <a:r>
              <a:rPr lang="ru-RU" dirty="0"/>
              <a:t>Шећер не изазива хиперактивност код деце. Напротив, истраживања показују да конзумација шећера доводи до умора а понекад и до јаке малаксалости.</a:t>
            </a:r>
          </a:p>
          <a:p>
            <a:r>
              <a:rPr lang="ru-RU" dirty="0"/>
              <a:t>Пливање после јела уопште не повећава опасност од грчева и утапања</a:t>
            </a:r>
          </a:p>
          <a:p>
            <a:endParaRPr lang="en-US" dirty="0"/>
          </a:p>
        </p:txBody>
      </p:sp>
    </p:spTree>
    <p:extLst>
      <p:ext uri="{BB962C8B-B14F-4D97-AF65-F5344CB8AC3E}">
        <p14:creationId xmlns:p14="http://schemas.microsoft.com/office/powerpoint/2010/main" val="2552208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BFB64E-D96B-4828-9785-5573310474BF}"/>
              </a:ext>
            </a:extLst>
          </p:cNvPr>
          <p:cNvSpPr>
            <a:spLocks noGrp="1"/>
          </p:cNvSpPr>
          <p:nvPr>
            <p:ph idx="1"/>
          </p:nvPr>
        </p:nvSpPr>
        <p:spPr/>
        <p:txBody>
          <a:bodyPr>
            <a:normAutofit fontScale="70000" lnSpcReduction="20000"/>
          </a:bodyPr>
          <a:lstStyle/>
          <a:p>
            <a:r>
              <a:rPr lang="ru-RU" dirty="0"/>
              <a:t>Kолачићи среће, нису део кинеске кухиње, већ јапанске. Од Јапанаца су за те колаче чули и усвојили их Американци, тако да се они данас у Kини сматрају америчком измишљотином и прилично се ретко срећу.</a:t>
            </a:r>
          </a:p>
          <a:p>
            <a:r>
              <a:rPr lang="ru-RU" dirty="0"/>
              <a:t> Татар бифтек нису измислили Татари, нити Џингис Kан лично, већ је пракса његових јахача да стављају комаде меса испод седла и тако лече повреде коња настале од трења, неког посебно маштовитог навела да помисли да они тим методом, у ствари, мељу месо и припремају га за исхрану. </a:t>
            </a:r>
          </a:p>
          <a:p>
            <a:r>
              <a:rPr lang="ru-RU" dirty="0"/>
              <a:t>Семенке нису најљући део паприке, у њима има размерно мало капсаицина који носи љутину. Ову супстанцу налазимо највише у оним беличастим деловима за које су семенке закачене. </a:t>
            </a:r>
          </a:p>
          <a:p>
            <a:r>
              <a:rPr lang="ru-RU" dirty="0"/>
              <a:t>Зачини у Европи нису служили да би се њима прикрио мирис натрулог меса које се припремало. Бибер, цимет или мускатни орашчић су у средњем веку били толико скупи, да сваком ко је могао да их плати засигурно није представљало тешкоћу да купи и квалитетно месо.</a:t>
            </a:r>
          </a:p>
          <a:p>
            <a:endParaRPr lang="en-US" dirty="0"/>
          </a:p>
        </p:txBody>
      </p:sp>
    </p:spTree>
    <p:extLst>
      <p:ext uri="{BB962C8B-B14F-4D97-AF65-F5344CB8AC3E}">
        <p14:creationId xmlns:p14="http://schemas.microsoft.com/office/powerpoint/2010/main" val="262231546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397</TotalTime>
  <Words>1212</Words>
  <Application>Microsoft Office PowerPoint</Application>
  <PresentationFormat>Widescreen</PresentationFormat>
  <Paragraphs>56</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Garamond</vt:lpstr>
      <vt:lpstr>Times New Roman</vt:lpstr>
      <vt:lpstr>Wingdings 3</vt:lpstr>
      <vt:lpstr>Organic</vt:lpstr>
      <vt:lpstr>НАЈЧЕШЋИ МЕДИЦИНСКИ ПОЈМОВИ У КОНТЕКСТУ ГОВОРНОГ ЈЕЗИКА - ИСТИНА И ЛАЖ</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soclek</cp:lastModifiedBy>
  <cp:revision>46</cp:revision>
  <dcterms:created xsi:type="dcterms:W3CDTF">2023-09-13T10:25:46Z</dcterms:created>
  <dcterms:modified xsi:type="dcterms:W3CDTF">2024-05-29T06:43:56Z</dcterms:modified>
</cp:coreProperties>
</file>